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Roboto Slab"/>
      <p:regular r:id="rId13"/>
      <p:bold r:id="rId14"/>
    </p:embeddedFont>
    <p:embeddedFont>
      <p:font typeface="Roboto"/>
      <p:regular r:id="rId15"/>
      <p:bold r:id="rId16"/>
      <p:italic r:id="rId17"/>
      <p:boldItalic r:id="rId18"/>
    </p:embeddedFont>
    <p:embeddedFont>
      <p:font typeface="Oswald"/>
      <p:regular r:id="rId19"/>
      <p:bold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swald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obotoSlab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regular.fntdata"/><Relationship Id="rId14" Type="http://schemas.openxmlformats.org/officeDocument/2006/relationships/font" Target="fonts/RobotoSlab-bold.fntdata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Oswald-regular.fntdata"/><Relationship Id="rId6" Type="http://schemas.openxmlformats.org/officeDocument/2006/relationships/slide" Target="slides/slide1.xml"/><Relationship Id="rId18" Type="http://schemas.openxmlformats.org/officeDocument/2006/relationships/font" Target="fonts/Robo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c74436fc58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c74436fc58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c74436fc58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c74436fc58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c74436fc58_2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c74436fc58_2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74436fc58_2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74436fc58_2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c74436fc58_2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c74436fc58_2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c74436fc58_2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c74436fc58_2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c74436fc58_2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c74436fc58_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p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" name="Google Shape;36;p7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3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5" name="Google Shape;6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type="title"/>
          </p:nvPr>
        </p:nvSpPr>
        <p:spPr>
          <a:xfrm>
            <a:off x="387900" y="609425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5000"/>
              <a:t>Inclusion and Respect </a:t>
            </a:r>
            <a:endParaRPr sz="5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5000"/>
              <a:t>for Diversity</a:t>
            </a:r>
            <a:endParaRPr sz="5000"/>
          </a:p>
        </p:txBody>
      </p:sp>
      <p:sp>
        <p:nvSpPr>
          <p:cNvPr id="71" name="Google Shape;71;p14"/>
          <p:cNvSpPr txBox="1"/>
          <p:nvPr>
            <p:ph idx="1" type="body"/>
          </p:nvPr>
        </p:nvSpPr>
        <p:spPr>
          <a:xfrm>
            <a:off x="387900" y="2909125"/>
            <a:ext cx="8368200" cy="110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b="1" i="1" lang="en" sz="1320">
                <a:solidFill>
                  <a:srgbClr val="FFFFFF"/>
                </a:solidFill>
              </a:rPr>
              <a:t>“Canada actively promotes inclusion and respect for diversity at home and abroad. Diversity is a natural characteristic of every society. Canada recognizes diversity as a source of strength and works to champion inclusive attitudes and encourage the adoption of inclusive approaches that lead to the full and meaningful participation of all” (Government of Canada)</a:t>
            </a:r>
            <a:endParaRPr b="1" i="1" sz="1829">
              <a:solidFill>
                <a:srgbClr val="FFFFFF"/>
              </a:solidFill>
            </a:endParaRPr>
          </a:p>
        </p:txBody>
      </p:sp>
      <p:cxnSp>
        <p:nvCxnSpPr>
          <p:cNvPr id="72" name="Google Shape;72;p14"/>
          <p:cNvCxnSpPr/>
          <p:nvPr/>
        </p:nvCxnSpPr>
        <p:spPr>
          <a:xfrm flipH="1">
            <a:off x="387900" y="2406850"/>
            <a:ext cx="28200" cy="19509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8225" y="2191525"/>
            <a:ext cx="3247875" cy="271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5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613550"/>
            <a:ext cx="9486100" cy="592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6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7" name="Google Shape;8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49975" y="-39425"/>
            <a:ext cx="9991200" cy="518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7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4" name="Google Shape;9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544950"/>
            <a:ext cx="9383623" cy="6233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8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42600" y="-40687"/>
            <a:ext cx="9823877" cy="6139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500">
        <p:fade thruBlk="1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1085237"/>
            <a:ext cx="8839200" cy="2018664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9"/>
          <p:cNvSpPr txBox="1"/>
          <p:nvPr>
            <p:ph idx="4294967295" type="subTitle"/>
          </p:nvPr>
        </p:nvSpPr>
        <p:spPr>
          <a:xfrm>
            <a:off x="1680300" y="3049450"/>
            <a:ext cx="5783400" cy="16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3500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by Engeostats</a:t>
            </a:r>
            <a:endParaRPr sz="3500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14:prism dir="l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